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7"/>
  </p:notesMasterIdLst>
  <p:sldIdLst>
    <p:sldId id="262" r:id="rId2"/>
    <p:sldId id="284" r:id="rId3"/>
    <p:sldId id="285" r:id="rId4"/>
    <p:sldId id="286" r:id="rId5"/>
    <p:sldId id="289" r:id="rId6"/>
    <p:sldId id="307" r:id="rId7"/>
    <p:sldId id="287" r:id="rId8"/>
    <p:sldId id="290" r:id="rId9"/>
    <p:sldId id="304" r:id="rId10"/>
    <p:sldId id="293" r:id="rId11"/>
    <p:sldId id="306" r:id="rId12"/>
    <p:sldId id="299" r:id="rId13"/>
    <p:sldId id="300" r:id="rId14"/>
    <p:sldId id="301" r:id="rId15"/>
    <p:sldId id="291" r:id="rId16"/>
    <p:sldId id="292" r:id="rId17"/>
    <p:sldId id="294" r:id="rId18"/>
    <p:sldId id="295" r:id="rId19"/>
    <p:sldId id="296" r:id="rId20"/>
    <p:sldId id="309" r:id="rId21"/>
    <p:sldId id="297" r:id="rId22"/>
    <p:sldId id="308" r:id="rId23"/>
    <p:sldId id="298" r:id="rId24"/>
    <p:sldId id="302" r:id="rId25"/>
    <p:sldId id="31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E4CF44-7AD1-402E-9C88-870667B39E82}">
  <a:tblStyle styleId="{E4E4CF44-7AD1-402E-9C88-870667B39E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/>
    <p:restoredTop sz="81825"/>
  </p:normalViewPr>
  <p:slideViewPr>
    <p:cSldViewPr snapToGrid="0" snapToObjects="1">
      <p:cViewPr varScale="1">
        <p:scale>
          <a:sx n="121" d="100"/>
          <a:sy n="121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69511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448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319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163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deciding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naruhodo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markers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52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then,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desk,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through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naruhodo’s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interface.</a:t>
            </a:r>
            <a:r>
              <a:rPr lang="zh-CN" altLang="en-US" baseline="0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aseline="0" dirty="0" smtClean="0"/>
              <a:t>Currently,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naruhodo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provides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optical experiment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光学实验 </a:t>
            </a:r>
            <a:r>
              <a:rPr lang="ja-JP" altLang="en-US" baseline="0" dirty="0" smtClean="0"/>
              <a:t>こうがく　じっけん</a:t>
            </a:r>
            <a:r>
              <a:rPr lang="en-US" altLang="zh-CN" baseline="0" dirty="0" smtClean="0"/>
              <a:t>).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video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demonstration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179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697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5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800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97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686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92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32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Although I speak very quickly</a:t>
            </a:r>
            <a:r>
              <a:rPr lang="zh-CN" altLang="en-US" dirty="0" smtClean="0"/>
              <a:t> </a:t>
            </a:r>
            <a:r>
              <a:rPr lang="en-US" altLang="zh-CN" dirty="0" smtClean="0"/>
              <a:t>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limit</a:t>
            </a:r>
            <a:r>
              <a:rPr lang="en-US" dirty="0" smtClean="0"/>
              <a:t>, it is really difficult here</a:t>
            </a:r>
            <a:r>
              <a:rPr lang="en-US" altLang="zh-CN" dirty="0" smtClean="0"/>
              <a:t>.</a:t>
            </a:r>
            <a:r>
              <a:rPr lang="en-US" dirty="0" smtClean="0"/>
              <a:t> </a:t>
            </a:r>
            <a:endParaRPr lang="zh-CN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know,</a:t>
            </a:r>
            <a:r>
              <a:rPr lang="zh-CN" altLang="en-US" dirty="0" smtClean="0"/>
              <a:t> </a:t>
            </a:r>
            <a:r>
              <a:rPr lang="en-US" dirty="0" smtClean="0"/>
              <a:t>there are a lot of potential work, more than a thousand lines of 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total</a:t>
            </a:r>
            <a:r>
              <a:rPr lang="en-US" dirty="0" smtClean="0"/>
              <a:t>.</a:t>
            </a:r>
            <a:r>
              <a:rPr lang="zh-CN" altLang="en-US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calculations..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733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172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difficult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vector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86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686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</a:t>
            </a:r>
            <a:r>
              <a:rPr lang="zh-CN" altLang="en-US" dirty="0" smtClean="0"/>
              <a:t> </a:t>
            </a:r>
            <a:r>
              <a:rPr lang="en-US" altLang="zh-CN" smtClean="0"/>
              <a:t>application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8530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81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458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 smtClean="0"/>
              <a:t>In my school days, I enjoyed doing experiments at home…Like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99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77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</a:t>
            </a:r>
            <a:r>
              <a:rPr lang="en-US" altLang="zh-CN" baseline="0" dirty="0" err="1" smtClean="0"/>
              <a:t>naruhodo</a:t>
            </a:r>
            <a:r>
              <a:rPr lang="en-US" altLang="zh-CN" baseline="0" dirty="0" smtClean="0"/>
              <a:t>”,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see”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“Aha”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Japanese.</a:t>
            </a:r>
            <a:endParaRPr lang="zh-CN" alt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in order to improve scientific literacy,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en-US" altLang="zh-CN" dirty="0" smtClean="0"/>
              <a:t>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necessary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oneself.</a:t>
            </a:r>
            <a:endParaRPr lang="zh-CN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practice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</a:t>
            </a:r>
            <a:r>
              <a:rPr lang="en-US" altLang="zh-CN" baseline="0" dirty="0" err="1" smtClean="0"/>
              <a:t>naruhodo</a:t>
            </a:r>
            <a:r>
              <a:rPr lang="en-US" altLang="zh-CN" baseline="0" dirty="0" smtClean="0"/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87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449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course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simple.</a:t>
            </a:r>
            <a:endParaRPr lang="zh-CN" alt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dangerous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don’t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equipment.</a:t>
            </a:r>
            <a:r>
              <a:rPr lang="zh-CN" altLang="en-US" baseline="0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technology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us.</a:t>
            </a:r>
            <a:endParaRPr lang="zh-CN" alt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1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7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hyperlink" Target="https://b-z.github.io/naruhodo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8.pn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 smtClean="0"/>
              <a:t>Naruhodo</a:t>
            </a:r>
            <a:r>
              <a:rPr lang="en-US" sz="6000" dirty="0" smtClean="0"/>
              <a:t>!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laboratory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your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desk!</a:t>
            </a:r>
            <a:endParaRPr lang="en-US" sz="2000"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 smtClean="0"/>
              <a:t>Designed &amp; </a:t>
            </a:r>
            <a:r>
              <a:rPr lang="en-US" altLang="zh-CN" sz="1400" dirty="0" smtClean="0"/>
              <a:t>developed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by</a:t>
            </a:r>
            <a:r>
              <a:rPr lang="zh-CN" altLang="en-US" sz="1400" dirty="0" smtClean="0"/>
              <a:t> </a:t>
            </a:r>
            <a:r>
              <a:rPr lang="en-US" altLang="zh-CN" sz="1400" dirty="0" err="1" smtClean="0"/>
              <a:t>Bowei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Zhou</a:t>
            </a:r>
            <a:endParaRPr sz="14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93" y="189385"/>
            <a:ext cx="2097114" cy="2097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CN" dirty="0"/>
              <a:t>AR is a technology that allows the virtual world on the </a:t>
            </a:r>
            <a:r>
              <a:rPr lang="en-US" altLang="zh-CN" dirty="0" smtClean="0"/>
              <a:t>screen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 </a:t>
            </a:r>
            <a:r>
              <a:rPr lang="en-US" altLang="zh-CN" dirty="0"/>
              <a:t>combine and interact with real-world scenes.</a:t>
            </a:r>
            <a:endParaRPr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AR</a:t>
            </a:r>
            <a:r>
              <a:rPr lang="zh-CN" altLang="en-US" dirty="0" smtClean="0"/>
              <a:t> </a:t>
            </a:r>
            <a:r>
              <a:rPr lang="en-US" altLang="zh-CN" dirty="0" smtClean="0"/>
              <a:t>(Augmented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Reality</a:t>
            </a:r>
            <a:r>
              <a:rPr lang="en-US" altLang="zh-CN" smtClean="0"/>
              <a:t>)</a:t>
            </a:r>
            <a:r>
              <a:rPr lang="zh-CN" altLang="en-US" smtClean="0"/>
              <a:t> </a:t>
            </a:r>
            <a:r>
              <a:rPr lang="en-US" altLang="zh-CN" smtClean="0"/>
              <a:t>technology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074" name="Picture 2" descr="AR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4" y="2396000"/>
            <a:ext cx="2449281" cy="2449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8" name="Picture 6" descr="AR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42" y="2396000"/>
            <a:ext cx="4330839" cy="24445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0026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14" y="174532"/>
            <a:ext cx="1528883" cy="1528883"/>
          </a:xfrm>
          <a:prstGeom prst="rect">
            <a:avLst/>
          </a:prstGeom>
        </p:spPr>
      </p:pic>
      <p:pic>
        <p:nvPicPr>
          <p:cNvPr id="1028" name="Picture 4" descr="ARâçå¾çæç´¢ç»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r="26078"/>
          <a:stretch/>
        </p:blipFill>
        <p:spPr bwMode="auto">
          <a:xfrm>
            <a:off x="619418" y="1774482"/>
            <a:ext cx="2288766" cy="2097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 descr="convex lens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18" y="2140969"/>
            <a:ext cx="2296304" cy="1364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Google Shape;566;p18"/>
          <p:cNvSpPr txBox="1">
            <a:spLocks/>
          </p:cNvSpPr>
          <p:nvPr/>
        </p:nvSpPr>
        <p:spPr>
          <a:xfrm>
            <a:off x="2228308" y="1078847"/>
            <a:ext cx="5453743" cy="81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3600" dirty="0" err="1" smtClean="0"/>
              <a:t>Naruhodo</a:t>
            </a:r>
            <a:r>
              <a:rPr lang="zh-CN" altLang="en-US" sz="3600" dirty="0" smtClean="0"/>
              <a:t> </a:t>
            </a:r>
          </a:p>
          <a:p>
            <a:pPr algn="ctr"/>
            <a:r>
              <a:rPr lang="en-US" altLang="zh-CN" sz="3600" dirty="0" smtClean="0"/>
              <a:t>=</a:t>
            </a:r>
            <a:endParaRPr lang="en-US" sz="3600" dirty="0"/>
          </a:p>
        </p:txBody>
      </p:sp>
      <p:pic>
        <p:nvPicPr>
          <p:cNvPr id="1032" name="Picture 8" descr="æ¸²æå¨âçå¾çæç´¢ç»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956" y="1928190"/>
            <a:ext cx="2666878" cy="178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テキスト ボックス 3"/>
          <p:cNvSpPr txBox="1"/>
          <p:nvPr/>
        </p:nvSpPr>
        <p:spPr>
          <a:xfrm>
            <a:off x="1446963" y="4032852"/>
            <a:ext cx="6439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AR</a:t>
            </a:r>
            <a:r>
              <a:rPr lang="zh-CN" altLang="en-US" sz="24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                  </a:t>
            </a:r>
            <a:r>
              <a:rPr lang="en-US" altLang="zh-CN" sz="24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+</a:t>
            </a:r>
            <a:r>
              <a:rPr lang="zh-CN" altLang="en-US" sz="24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          </a:t>
            </a:r>
            <a:r>
              <a:rPr lang="en-US" altLang="zh-CN" sz="24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Physics</a:t>
            </a:r>
            <a:r>
              <a:rPr lang="zh-CN" altLang="en-US" sz="24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             </a:t>
            </a:r>
            <a:r>
              <a:rPr lang="en-US" altLang="zh-CN" sz="24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+</a:t>
            </a:r>
            <a:r>
              <a:rPr lang="zh-CN" altLang="en-US" sz="24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                   </a:t>
            </a:r>
            <a:r>
              <a:rPr lang="en-US" altLang="zh-CN" sz="2400" dirty="0" smtClean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3D</a:t>
            </a:r>
            <a:endParaRPr lang="ja-JP" altLang="en-US" sz="2400" dirty="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39530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Print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markers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35" y="1242941"/>
            <a:ext cx="5044965" cy="37837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1242941"/>
            <a:ext cx="2521771" cy="37837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597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Place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desk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4" name="図形グループ 3"/>
          <p:cNvGrpSpPr/>
          <p:nvPr/>
        </p:nvGrpSpPr>
        <p:grpSpPr>
          <a:xfrm>
            <a:off x="747925" y="1194509"/>
            <a:ext cx="1792235" cy="3771629"/>
            <a:chOff x="5534021" y="623036"/>
            <a:chExt cx="1863608" cy="3921828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660" y="1183833"/>
              <a:ext cx="1571595" cy="2795344"/>
            </a:xfrm>
            <a:prstGeom prst="rect">
              <a:avLst/>
            </a:prstGeom>
          </p:spPr>
        </p:pic>
        <p:sp>
          <p:nvSpPr>
            <p:cNvPr id="7" name="Google Shape;705;p32"/>
            <p:cNvSpPr/>
            <p:nvPr/>
          </p:nvSpPr>
          <p:spPr>
            <a:xfrm>
              <a:off x="5534021" y="623036"/>
              <a:ext cx="1863608" cy="3921828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2818260" y="1194509"/>
            <a:ext cx="4844667" cy="3771629"/>
            <a:chOff x="2936501" y="1194509"/>
            <a:chExt cx="4858468" cy="3782373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8219" y="1388061"/>
              <a:ext cx="4615031" cy="2884394"/>
            </a:xfrm>
            <a:prstGeom prst="rect">
              <a:avLst/>
            </a:prstGeom>
          </p:spPr>
        </p:pic>
        <p:sp>
          <p:nvSpPr>
            <p:cNvPr id="9" name="Google Shape;723;p34"/>
            <p:cNvSpPr/>
            <p:nvPr/>
          </p:nvSpPr>
          <p:spPr>
            <a:xfrm>
              <a:off x="2936501" y="1194509"/>
              <a:ext cx="4858468" cy="3782373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2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video_uploa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4838" y="0"/>
            <a:ext cx="79343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24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正方形/長方形 5"/>
          <p:cNvSpPr/>
          <p:nvPr/>
        </p:nvSpPr>
        <p:spPr>
          <a:xfrm>
            <a:off x="3347019" y="2700466"/>
            <a:ext cx="3365938" cy="61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800" dirty="0" smtClean="0">
                <a:latin typeface="Dosis" charset="0"/>
                <a:ea typeface="Dosis" charset="0"/>
                <a:cs typeface="Dosis" charset="0"/>
              </a:rPr>
              <a:t>Physical</a:t>
            </a:r>
            <a:r>
              <a:rPr kumimoji="1" lang="zh-CN" altLang="en-US" sz="1800" dirty="0" smtClean="0"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sz="1800" dirty="0" smtClean="0">
                <a:latin typeface="Dosis" charset="0"/>
                <a:ea typeface="Dosis" charset="0"/>
                <a:cs typeface="Dosis" charset="0"/>
              </a:rPr>
              <a:t>Simulation</a:t>
            </a:r>
            <a:endParaRPr kumimoji="1" lang="ja-JP" altLang="en-US" sz="1800" dirty="0" smtClean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39319" y="1746494"/>
            <a:ext cx="1280921" cy="25227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 smtClean="0">
                <a:latin typeface="Dosis" charset="0"/>
                <a:ea typeface="Dosis" charset="0"/>
                <a:cs typeface="Dosis" charset="0"/>
              </a:rPr>
              <a:t>View</a:t>
            </a:r>
            <a:endParaRPr kumimoji="1" lang="zh-CN" altLang="en-US" sz="1800" dirty="0" smtClean="0">
              <a:latin typeface="Dosis" charset="0"/>
              <a:ea typeface="Dosis" charset="0"/>
              <a:cs typeface="Dosis" charset="0"/>
            </a:endParaRPr>
          </a:p>
          <a:p>
            <a:pPr algn="ctr"/>
            <a:r>
              <a:rPr kumimoji="1" lang="en-US" altLang="zh-CN" sz="1800" dirty="0" smtClean="0">
                <a:latin typeface="Dosis" charset="0"/>
                <a:ea typeface="Dosis" charset="0"/>
                <a:cs typeface="Dosis" charset="0"/>
              </a:rPr>
              <a:t>(</a:t>
            </a:r>
            <a:r>
              <a:rPr kumimoji="1" lang="zh-CN" altLang="en-US" sz="1800" dirty="0" smtClean="0"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sz="1800" dirty="0" smtClean="0">
                <a:latin typeface="Dosis" charset="0"/>
                <a:ea typeface="Dosis" charset="0"/>
                <a:cs typeface="Dosis" charset="0"/>
              </a:rPr>
              <a:t>front-end</a:t>
            </a:r>
            <a:r>
              <a:rPr kumimoji="1" lang="zh-CN" altLang="en-US" sz="1800" dirty="0" smtClean="0"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sz="1800" dirty="0" smtClean="0">
                <a:latin typeface="Dosis" charset="0"/>
                <a:ea typeface="Dosis" charset="0"/>
                <a:cs typeface="Dosis" charset="0"/>
              </a:rPr>
              <a:t>)</a:t>
            </a:r>
            <a:endParaRPr kumimoji="1" lang="ja-JP" altLang="en-US" sz="18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3347019" y="3854669"/>
            <a:ext cx="3365938" cy="614855"/>
            <a:chOff x="2798379" y="3854669"/>
            <a:chExt cx="3365938" cy="614855"/>
          </a:xfrm>
        </p:grpSpPr>
        <p:sp>
          <p:nvSpPr>
            <p:cNvPr id="2" name="正方形/長方形 1"/>
            <p:cNvSpPr/>
            <p:nvPr/>
          </p:nvSpPr>
          <p:spPr>
            <a:xfrm>
              <a:off x="2798379" y="3854669"/>
              <a:ext cx="3365938" cy="6148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CN" sz="1800" dirty="0" smtClean="0">
                  <a:latin typeface="Dosis" charset="0"/>
                  <a:ea typeface="Dosis" charset="0"/>
                  <a:cs typeface="Dosis" charset="0"/>
                </a:rPr>
                <a:t>AR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950778" y="3967654"/>
              <a:ext cx="1368973" cy="3836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" dirty="0" err="1" smtClean="0">
                  <a:latin typeface="Dosis" charset="0"/>
                  <a:ea typeface="Dosis" charset="0"/>
                  <a:cs typeface="Dosis" charset="0"/>
                </a:rPr>
                <a:t>ARToolKit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3347019" y="1546264"/>
            <a:ext cx="3365938" cy="614855"/>
            <a:chOff x="2798379" y="1994056"/>
            <a:chExt cx="3365938" cy="614855"/>
          </a:xfrm>
        </p:grpSpPr>
        <p:sp>
          <p:nvSpPr>
            <p:cNvPr id="7" name="正方形/長方形 6"/>
            <p:cNvSpPr/>
            <p:nvPr/>
          </p:nvSpPr>
          <p:spPr>
            <a:xfrm>
              <a:off x="2798379" y="1994056"/>
              <a:ext cx="3365938" cy="6148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CN" sz="1800" dirty="0" smtClean="0">
                  <a:latin typeface="Dosis" charset="0"/>
                  <a:ea typeface="Dosis" charset="0"/>
                  <a:cs typeface="Dosis" charset="0"/>
                </a:rPr>
                <a:t>3D</a:t>
              </a:r>
              <a:r>
                <a:rPr kumimoji="1" lang="zh-CN" altLang="en-US" sz="1800" dirty="0" smtClean="0">
                  <a:latin typeface="Dosis" charset="0"/>
                  <a:ea typeface="Dosis" charset="0"/>
                  <a:cs typeface="Dosis" charset="0"/>
                </a:rPr>
                <a:t> </a:t>
              </a:r>
              <a:r>
                <a:rPr kumimoji="1" lang="en-US" altLang="zh-CN" sz="1800" dirty="0" smtClean="0">
                  <a:latin typeface="Dosis" charset="0"/>
                  <a:ea typeface="Dosis" charset="0"/>
                  <a:cs typeface="Dosis" charset="0"/>
                </a:rPr>
                <a:t>Renderer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950778" y="2136369"/>
              <a:ext cx="1368973" cy="3836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" dirty="0" err="1" smtClean="0">
                  <a:latin typeface="Dosis" charset="0"/>
                  <a:ea typeface="Dosis" charset="0"/>
                  <a:cs typeface="Dosis" charset="0"/>
                </a:rPr>
                <a:t>WebGL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</p:grpSp>
      <p:sp>
        <p:nvSpPr>
          <p:cNvPr id="5" name="右矢印 4"/>
          <p:cNvSpPr/>
          <p:nvPr/>
        </p:nvSpPr>
        <p:spPr>
          <a:xfrm>
            <a:off x="2113280" y="4084320"/>
            <a:ext cx="1107440" cy="1849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383909" y="3810696"/>
            <a:ext cx="566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Dosis" charset="0"/>
                <a:ea typeface="Dosis" charset="0"/>
                <a:cs typeface="Dosis" charset="0"/>
              </a:rPr>
              <a:t>Video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5" name="右矢印 14"/>
          <p:cNvSpPr/>
          <p:nvPr/>
        </p:nvSpPr>
        <p:spPr>
          <a:xfrm rot="10800000">
            <a:off x="2113280" y="1746494"/>
            <a:ext cx="1107440" cy="1849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167302" y="1472870"/>
            <a:ext cx="1032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mtClean="0">
                <a:latin typeface="Dosis" charset="0"/>
                <a:ea typeface="Dosis" charset="0"/>
                <a:cs typeface="Dosis" charset="0"/>
              </a:rPr>
              <a:t>Visualization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7" name="右矢印 16"/>
          <p:cNvSpPr/>
          <p:nvPr/>
        </p:nvSpPr>
        <p:spPr>
          <a:xfrm rot="16200000">
            <a:off x="4823287" y="3519652"/>
            <a:ext cx="413402" cy="1686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16200000">
            <a:off x="4823287" y="2365449"/>
            <a:ext cx="413402" cy="1686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664777" y="3440117"/>
            <a:ext cx="1276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ja-JP" dirty="0">
                <a:latin typeface="Dosis" charset="0"/>
                <a:ea typeface="Dosis" charset="0"/>
                <a:cs typeface="Dosis" charset="0"/>
              </a:rPr>
              <a:t>Spatial </a:t>
            </a:r>
            <a:r>
              <a:rPr kumimoji="1" lang="en-US" altLang="ja-JP" dirty="0" smtClean="0">
                <a:latin typeface="Dosis" charset="0"/>
                <a:ea typeface="Dosis" charset="0"/>
                <a:cs typeface="Dosis" charset="0"/>
              </a:rPr>
              <a:t>location</a:t>
            </a:r>
            <a:r>
              <a:rPr kumimoji="1" lang="en-US" altLang="zh-CN" dirty="0" smtClean="0">
                <a:latin typeface="Dosis" charset="0"/>
                <a:ea typeface="Dosis" charset="0"/>
                <a:cs typeface="Dosis" charset="0"/>
              </a:rPr>
              <a:t>s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186794" y="2271641"/>
            <a:ext cx="681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dirty="0" smtClean="0">
                <a:latin typeface="Dosis" charset="0"/>
                <a:ea typeface="Dosis" charset="0"/>
                <a:cs typeface="Dosis" charset="0"/>
              </a:rPr>
              <a:t>Objects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888325" y="4005579"/>
            <a:ext cx="678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Dosis" charset="0"/>
                <a:ea typeface="Dosis" charset="0"/>
                <a:cs typeface="Dosis" charset="0"/>
              </a:rPr>
              <a:t>Layer-1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888325" y="2854004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Dosis" charset="0"/>
                <a:ea typeface="Dosis" charset="0"/>
                <a:cs typeface="Dosis" charset="0"/>
              </a:rPr>
              <a:t>Layer-2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888325" y="1699802"/>
            <a:ext cx="724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Dosis" charset="0"/>
                <a:ea typeface="Dosis" charset="0"/>
                <a:cs typeface="Dosis" charset="0"/>
              </a:rPr>
              <a:t>Layer-3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Layer-3:</a:t>
            </a:r>
            <a:r>
              <a:rPr lang="zh-CN" altLang="en-US" dirty="0" smtClean="0"/>
              <a:t> </a:t>
            </a:r>
            <a:r>
              <a:rPr lang="en-US" altLang="zh-CN" dirty="0" smtClean="0"/>
              <a:t>AR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AutoShape 2" descr="ARtoolkitâçå¾çæç´¢ç»æ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747712" y="1363663"/>
            <a:ext cx="7075487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88900" indent="0">
              <a:buNone/>
            </a:pPr>
            <a:r>
              <a:rPr kumimoji="1" lang="en-US" altLang="zh-CN" dirty="0" smtClean="0"/>
              <a:t>Core:</a:t>
            </a:r>
            <a:r>
              <a:rPr kumimoji="1" lang="zh-CN" altLang="en-US" dirty="0" smtClean="0"/>
              <a:t> </a:t>
            </a:r>
          </a:p>
          <a:p>
            <a:pPr marL="88900" indent="0">
              <a:buNone/>
            </a:pPr>
            <a:r>
              <a:rPr kumimoji="1" lang="en-US" altLang="zh-CN" dirty="0" smtClean="0"/>
              <a:t>Video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ARToolKit</a:t>
            </a:r>
            <a:r>
              <a:rPr kumimoji="1" lang="zh-CN" altLang="en-US" dirty="0" smtClean="0"/>
              <a:t> → </a:t>
            </a:r>
            <a:r>
              <a:rPr kumimoji="1" lang="en-US" altLang="zh-CN" dirty="0" smtClean="0"/>
              <a:t>3D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orientations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markers</a:t>
            </a:r>
            <a:endParaRPr kumimoji="1" lang="ja-JP" altLang="en-US" dirty="0"/>
          </a:p>
        </p:txBody>
      </p:sp>
      <p:pic>
        <p:nvPicPr>
          <p:cNvPr id="1030" name="Picture 6" descr="ARtoolkit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95" y="3012177"/>
            <a:ext cx="2560320" cy="120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ARtoolkit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9" y="2648541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ARtoolkitâçå¾çæç´¢ç»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3" t="12440" r="25547" b="17419"/>
          <a:stretch/>
        </p:blipFill>
        <p:spPr bwMode="auto">
          <a:xfrm>
            <a:off x="6260301" y="2519679"/>
            <a:ext cx="2319445" cy="220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2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CN" dirty="0"/>
              <a:t>Need to balance the </a:t>
            </a:r>
            <a:r>
              <a:rPr lang="en-US" altLang="zh-CN" dirty="0" smtClean="0"/>
              <a:t>height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 </a:t>
            </a:r>
            <a:r>
              <a:rPr lang="en-US" altLang="zh-CN" dirty="0"/>
              <a:t>orientation of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markers</a:t>
            </a:r>
            <a:endParaRPr lang="zh-CN" altLang="en-US" dirty="0" smtClean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Layer-3:</a:t>
            </a:r>
            <a:r>
              <a:rPr lang="zh-CN" altLang="en-US" dirty="0" smtClean="0"/>
              <a:t> </a:t>
            </a:r>
            <a:r>
              <a:rPr lang="en-US" altLang="zh-CN" dirty="0" smtClean="0"/>
              <a:t>AR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76992">
            <a:off x="238275" y="3423490"/>
            <a:ext cx="1037440" cy="11588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99922">
            <a:off x="1502560" y="2684203"/>
            <a:ext cx="1037440" cy="115888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2326">
            <a:off x="3205660" y="3391341"/>
            <a:ext cx="1037440" cy="115888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4004">
            <a:off x="4469945" y="2652054"/>
            <a:ext cx="1037440" cy="115888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2326">
            <a:off x="6403561" y="3045901"/>
            <a:ext cx="1037440" cy="115888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4004">
            <a:off x="7667846" y="2997494"/>
            <a:ext cx="1037440" cy="1158883"/>
          </a:xfrm>
          <a:prstGeom prst="rect">
            <a:avLst/>
          </a:prstGeom>
        </p:spPr>
      </p:pic>
      <p:sp>
        <p:nvSpPr>
          <p:cNvPr id="16" name="右矢印 15"/>
          <p:cNvSpPr/>
          <p:nvPr/>
        </p:nvSpPr>
        <p:spPr>
          <a:xfrm>
            <a:off x="2646447" y="3625342"/>
            <a:ext cx="380126" cy="22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5762824" y="3625740"/>
            <a:ext cx="380126" cy="22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107980" y="4568848"/>
            <a:ext cx="92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mtClean="0">
                <a:latin typeface="Dosis" charset="0"/>
                <a:ea typeface="Dosis" charset="0"/>
                <a:cs typeface="Dosis" charset="0"/>
              </a:rPr>
              <a:t>orientation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372733" y="4568848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mtClean="0">
                <a:latin typeface="Dosis" charset="0"/>
                <a:ea typeface="Dosis" charset="0"/>
                <a:cs typeface="Dosis" charset="0"/>
              </a:rPr>
              <a:t>height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88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780636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 smtClean="0"/>
              <a:t>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orientations:</a:t>
            </a:r>
            <a:endParaRPr lang="zh-CN" altLang="en-US" dirty="0" smtClean="0"/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dirty="0"/>
              <a:t>C</a:t>
            </a:r>
            <a:r>
              <a:rPr lang="en-US" altLang="zh-CN" sz="1800" dirty="0" smtClean="0"/>
              <a:t>alculate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world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coordinate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(0,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1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0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vector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each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marker’s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world.</a:t>
            </a:r>
            <a:endParaRPr lang="zh-CN" altLang="en-US" sz="1800" dirty="0"/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dirty="0" smtClean="0"/>
              <a:t>Calculate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m</a:t>
            </a:r>
            <a:r>
              <a:rPr lang="en-US" altLang="zh-CN" sz="1800" dirty="0" smtClean="0"/>
              <a:t>ean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orientation.</a:t>
            </a:r>
            <a:endParaRPr lang="zh-CN" altLang="en-US" sz="1800" dirty="0" smtClean="0"/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dirty="0" smtClean="0"/>
              <a:t>Rotate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markers’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worlds</a:t>
            </a:r>
            <a:r>
              <a:rPr lang="en-US" altLang="zh-CN" sz="1800" dirty="0" smtClean="0"/>
              <a:t>.</a:t>
            </a:r>
            <a:endParaRPr lang="zh-CN" altLang="en-US" sz="1800" dirty="0" smtClean="0"/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lang="zh-CN" alt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 smtClean="0"/>
              <a:t>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heights:</a:t>
            </a:r>
            <a:endParaRPr lang="zh-CN" altLang="en-US" dirty="0" smtClean="0"/>
          </a:p>
          <a:p>
            <a:pPr lvl="0" indent="-457200">
              <a:buFont typeface="+mj-lt"/>
              <a:buAutoNum type="arabicPeriod"/>
            </a:pPr>
            <a:r>
              <a:rPr lang="en-US" altLang="zh-CN" sz="1800" dirty="0" smtClean="0"/>
              <a:t>Solve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inverse matrix of a matrix formed by orthogonal vectors of respective </a:t>
            </a:r>
            <a:r>
              <a:rPr lang="en-US" altLang="zh-CN" sz="1800" dirty="0" smtClean="0"/>
              <a:t>marker’s world.</a:t>
            </a:r>
            <a:endParaRPr lang="zh-CN" altLang="en-US" sz="1800" dirty="0" smtClean="0"/>
          </a:p>
          <a:p>
            <a:pPr lvl="0" indent="-457200">
              <a:buFont typeface="+mj-lt"/>
              <a:buAutoNum type="arabicPeriod"/>
            </a:pPr>
            <a:r>
              <a:rPr lang="en-US" altLang="zh-CN" sz="1800" dirty="0"/>
              <a:t>Use matrix multiplication to get the spatial height of each </a:t>
            </a:r>
            <a:r>
              <a:rPr lang="en-US" altLang="zh-CN" sz="1800" dirty="0" smtClean="0"/>
              <a:t>marker.</a:t>
            </a:r>
            <a:endParaRPr lang="zh-CN" altLang="en-US" sz="1800" dirty="0" smtClean="0"/>
          </a:p>
          <a:p>
            <a:pPr lvl="0" indent="-457200">
              <a:buFont typeface="+mj-lt"/>
              <a:buAutoNum type="arabicPeriod"/>
            </a:pPr>
            <a:r>
              <a:rPr lang="en-US" altLang="zh-CN" sz="1800" dirty="0" smtClean="0"/>
              <a:t>Balance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their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heights.</a:t>
            </a:r>
            <a:endParaRPr lang="zh-CN" altLang="en-US" sz="1800" dirty="0" smtClean="0"/>
          </a:p>
          <a:p>
            <a:pPr marL="0" lvl="0" indent="0">
              <a:buNone/>
            </a:pPr>
            <a:endParaRPr lang="zh-CN" altLang="en-US" dirty="0" smtClean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Layer-3:</a:t>
            </a:r>
            <a:r>
              <a:rPr lang="zh-CN" altLang="en-US" dirty="0" smtClean="0"/>
              <a:t> </a:t>
            </a:r>
            <a:r>
              <a:rPr lang="en-US" altLang="zh-CN" dirty="0" smtClean="0"/>
              <a:t>AR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31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Outline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Naruhodo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do?</a:t>
            </a:r>
            <a:endParaRPr lang="zh-CN" altLang="en-US" dirty="0" smtClean="0"/>
          </a:p>
          <a:p>
            <a:r>
              <a:rPr lang="en-US" altLang="zh-CN" dirty="0"/>
              <a:t>How does it work</a:t>
            </a:r>
            <a:r>
              <a:rPr lang="en-US" altLang="zh-CN" dirty="0" smtClean="0"/>
              <a:t>?</a:t>
            </a: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304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Layer-3:</a:t>
            </a:r>
            <a:r>
              <a:rPr lang="zh-CN" altLang="en-US" dirty="0" smtClean="0"/>
              <a:t> </a:t>
            </a:r>
            <a:r>
              <a:rPr lang="en-US" altLang="zh-CN" dirty="0" smtClean="0"/>
              <a:t>AR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204345"/>
            <a:ext cx="3394147" cy="3804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447" y="1204345"/>
            <a:ext cx="3991261" cy="3804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922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 smtClean="0"/>
              <a:t>simulation</a:t>
            </a:r>
            <a:endParaRPr lang="zh-CN" altLang="en-US" dirty="0" smtClean="0"/>
          </a:p>
          <a:p>
            <a:pPr lvl="0" indent="-457200">
              <a:buFont typeface="+mj-lt"/>
              <a:buAutoNum type="arabicPeriod"/>
            </a:pPr>
            <a:r>
              <a:rPr lang="en-US" altLang="zh-CN" dirty="0" smtClean="0"/>
              <a:t>Refraction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reflection</a:t>
            </a:r>
            <a:endParaRPr lang="zh-CN" altLang="en-US" dirty="0" smtClean="0"/>
          </a:p>
          <a:p>
            <a:pPr lvl="0" indent="-457200">
              <a:buFont typeface="+mj-lt"/>
              <a:buAutoNum type="arabicPeriod"/>
            </a:pP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intersections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endParaRPr lang="zh-CN" altLang="en-US" dirty="0"/>
          </a:p>
          <a:p>
            <a:pPr lvl="1" indent="-457200"/>
            <a:r>
              <a:rPr lang="en-US" altLang="zh-CN" dirty="0" smtClean="0"/>
              <a:t>Sphere</a:t>
            </a:r>
            <a:endParaRPr lang="zh-CN" altLang="en-US" dirty="0" smtClean="0"/>
          </a:p>
          <a:p>
            <a:pPr lvl="1" indent="-457200"/>
            <a:r>
              <a:rPr lang="en-US" altLang="zh-CN" dirty="0" smtClean="0"/>
              <a:t>Plane</a:t>
            </a:r>
            <a:endParaRPr lang="zh-CN" altLang="en-US" dirty="0" smtClean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Layer-2:</a:t>
            </a:r>
            <a:r>
              <a:rPr lang="zh-CN" altLang="en-US" dirty="0" smtClean="0"/>
              <a:t> </a:t>
            </a:r>
            <a:r>
              <a:rPr lang="en-US" altLang="zh-CN" dirty="0" smtClean="0"/>
              <a:t>Physical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正方形/長方形 4"/>
          <p:cNvSpPr/>
          <p:nvPr/>
        </p:nvSpPr>
        <p:spPr>
          <a:xfrm>
            <a:off x="5573128" y="1363153"/>
            <a:ext cx="3365938" cy="61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800" dirty="0" smtClean="0">
                <a:latin typeface="Dosis" charset="0"/>
                <a:ea typeface="Dosis" charset="0"/>
                <a:cs typeface="Dosis" charset="0"/>
              </a:rPr>
              <a:t>Physical</a:t>
            </a:r>
            <a:r>
              <a:rPr kumimoji="1" lang="zh-CN" altLang="en-US" sz="1800" dirty="0" smtClean="0"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sz="1800" dirty="0" smtClean="0">
                <a:latin typeface="Dosis" charset="0"/>
                <a:ea typeface="Dosis" charset="0"/>
                <a:cs typeface="Dosis" charset="0"/>
              </a:rPr>
              <a:t>Simulation</a:t>
            </a:r>
            <a:endParaRPr kumimoji="1" lang="ja-JP" altLang="en-US" sz="1800" dirty="0" smtClean="0">
              <a:latin typeface="Dosis" charset="0"/>
              <a:ea typeface="Dosis" charset="0"/>
              <a:cs typeface="Dosis" charset="0"/>
            </a:endParaRPr>
          </a:p>
        </p:txBody>
      </p:sp>
      <p:grpSp>
        <p:nvGrpSpPr>
          <p:cNvPr id="6" name="図形グループ 5"/>
          <p:cNvGrpSpPr/>
          <p:nvPr/>
        </p:nvGrpSpPr>
        <p:grpSpPr>
          <a:xfrm>
            <a:off x="5573128" y="2517356"/>
            <a:ext cx="3365938" cy="614855"/>
            <a:chOff x="2798379" y="3854669"/>
            <a:chExt cx="3365938" cy="614855"/>
          </a:xfrm>
        </p:grpSpPr>
        <p:sp>
          <p:nvSpPr>
            <p:cNvPr id="7" name="正方形/長方形 6"/>
            <p:cNvSpPr/>
            <p:nvPr/>
          </p:nvSpPr>
          <p:spPr>
            <a:xfrm>
              <a:off x="2798379" y="3854669"/>
              <a:ext cx="3365938" cy="6148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CN" sz="1800" dirty="0" smtClean="0">
                  <a:latin typeface="Dosis" charset="0"/>
                  <a:ea typeface="Dosis" charset="0"/>
                  <a:cs typeface="Dosis" charset="0"/>
                </a:rPr>
                <a:t>AR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2950778" y="3967654"/>
              <a:ext cx="1368973" cy="3836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" dirty="0" err="1" smtClean="0">
                  <a:latin typeface="Dosis" charset="0"/>
                  <a:ea typeface="Dosis" charset="0"/>
                  <a:cs typeface="Dosis" charset="0"/>
                </a:rPr>
                <a:t>ARToolKit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794051" y="2102804"/>
            <a:ext cx="2576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dirty="0" smtClean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Balanced</a:t>
            </a:r>
            <a:r>
              <a:rPr kumimoji="1" lang="zh-CN" altLang="en-US" dirty="0" smtClean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positions</a:t>
            </a:r>
            <a:r>
              <a:rPr kumimoji="1" lang="zh-CN" altLang="en-US" dirty="0" smtClean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and</a:t>
            </a:r>
            <a:r>
              <a:rPr kumimoji="1" lang="zh-CN" altLang="en-US" dirty="0" smtClean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orientations</a:t>
            </a:r>
            <a:endParaRPr kumimoji="1" lang="ja-JP" altLang="en-US" dirty="0">
              <a:solidFill>
                <a:srgbClr val="C00000"/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805836" y="2706192"/>
            <a:ext cx="678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Dosis" charset="0"/>
                <a:ea typeface="Dosis" charset="0"/>
                <a:cs typeface="Dosis" charset="0"/>
              </a:rPr>
              <a:t>Layer-1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805836" y="1554617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Dosis" charset="0"/>
                <a:ea typeface="Dosis" charset="0"/>
                <a:cs typeface="Dosis" charset="0"/>
              </a:rPr>
              <a:t>Layer-2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2" name="右矢印 11"/>
          <p:cNvSpPr/>
          <p:nvPr/>
        </p:nvSpPr>
        <p:spPr>
          <a:xfrm rot="16200000">
            <a:off x="7242344" y="2207141"/>
            <a:ext cx="413402" cy="1686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24" y="3400049"/>
            <a:ext cx="2489020" cy="48107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81" y="3462965"/>
            <a:ext cx="4858893" cy="41194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24" y="3895538"/>
            <a:ext cx="8396076" cy="36206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24" y="4263217"/>
            <a:ext cx="2686156" cy="47589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080" y="4272025"/>
            <a:ext cx="3070492" cy="39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4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Layer-2:</a:t>
            </a:r>
            <a:r>
              <a:rPr lang="zh-CN" altLang="en-US" dirty="0" smtClean="0"/>
              <a:t> </a:t>
            </a:r>
            <a:r>
              <a:rPr lang="en-US" altLang="zh-CN" dirty="0" smtClean="0"/>
              <a:t>Physical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simulation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1288722"/>
            <a:ext cx="4937760" cy="2471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582" y="1702677"/>
            <a:ext cx="4557315" cy="3294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6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Layer-1,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should:</a:t>
            </a:r>
            <a:endParaRPr lang="zh-CN" altLang="en-US" dirty="0" smtClean="0"/>
          </a:p>
          <a:p>
            <a:pPr marL="342900" indent="-342900"/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altLang="zh-CN" dirty="0" smtClean="0"/>
              <a:t>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</a:t>
            </a:r>
            <a:r>
              <a:rPr lang="en-US" altLang="zh-CN" dirty="0" smtClean="0"/>
              <a:t>ts</a:t>
            </a:r>
            <a:endParaRPr lang="zh-CN" altLang="en-US" dirty="0" smtClean="0"/>
          </a:p>
          <a:p>
            <a:pPr marL="342900" indent="-342900"/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endParaRPr lang="zh-CN" altLang="en-US" dirty="0" smtClean="0"/>
          </a:p>
          <a:p>
            <a:pPr marL="342900" indent="-342900"/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sources</a:t>
            </a:r>
            <a:endParaRPr lang="zh-CN" altLang="en-US" dirty="0" smtClean="0"/>
          </a:p>
          <a:p>
            <a:pPr marL="342900" indent="-342900"/>
            <a:r>
              <a:rPr lang="en-US" altLang="zh-CN" dirty="0" smtClean="0"/>
              <a:t>Draw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shadows</a:t>
            </a:r>
            <a:endParaRPr lang="zh-CN" altLang="en-US" dirty="0" smtClean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Layer-1:</a:t>
            </a:r>
            <a:r>
              <a:rPr lang="zh-CN" altLang="en-US" dirty="0" smtClean="0"/>
              <a:t> </a:t>
            </a:r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enderer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20" y="105196"/>
            <a:ext cx="2609649" cy="195723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72" y="1363153"/>
            <a:ext cx="2609649" cy="195723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20" y="3016716"/>
            <a:ext cx="2609649" cy="19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8" y="75148"/>
            <a:ext cx="2880000" cy="216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0" y="75148"/>
            <a:ext cx="2880000" cy="216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71" y="75148"/>
            <a:ext cx="2880000" cy="216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8" y="2838349"/>
            <a:ext cx="2880000" cy="216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0" y="2848467"/>
            <a:ext cx="2880000" cy="216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71" y="2838349"/>
            <a:ext cx="2880000" cy="216000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89488" y="2357141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 smtClean="0">
                <a:latin typeface="Sniglet" charset="0"/>
                <a:ea typeface="Sniglet" charset="0"/>
                <a:cs typeface="Sniglet" charset="0"/>
              </a:rPr>
              <a:t>The</a:t>
            </a:r>
            <a:r>
              <a:rPr kumimoji="1" lang="zh-CN" altLang="en-US" sz="1800" dirty="0">
                <a:latin typeface="Sniglet" charset="0"/>
                <a:ea typeface="Sniglet" charset="0"/>
                <a:cs typeface="Sniglet" charset="0"/>
              </a:rPr>
              <a:t> </a:t>
            </a:r>
            <a:r>
              <a:rPr kumimoji="1" lang="en-US" altLang="zh-CN" sz="1800" dirty="0" smtClean="0">
                <a:latin typeface="Sniglet" charset="0"/>
                <a:ea typeface="Sniglet" charset="0"/>
                <a:cs typeface="Sniglet" charset="0"/>
              </a:rPr>
              <a:t>t</a:t>
            </a:r>
            <a:r>
              <a:rPr kumimoji="1" lang="en-US" altLang="ja-JP" sz="1800" dirty="0" smtClean="0">
                <a:latin typeface="Sniglet" charset="0"/>
                <a:ea typeface="Sniglet" charset="0"/>
                <a:cs typeface="Sniglet" charset="0"/>
              </a:rPr>
              <a:t>wo </a:t>
            </a:r>
            <a:r>
              <a:rPr kumimoji="1" lang="en-US" altLang="ja-JP" sz="1800" dirty="0">
                <a:latin typeface="Sniglet" charset="0"/>
                <a:ea typeface="Sniglet" charset="0"/>
                <a:cs typeface="Sniglet" charset="0"/>
              </a:rPr>
              <a:t>weeks of development</a:t>
            </a:r>
            <a:endParaRPr kumimoji="1" lang="ja-JP" altLang="en-US" sz="1800" dirty="0">
              <a:latin typeface="Sniglet" charset="0"/>
              <a:ea typeface="Sniglet" charset="0"/>
              <a:cs typeface="Snigle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55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7715250" cy="5143500"/>
          </a:xfrm>
          <a:prstGeom prst="rect">
            <a:avLst/>
          </a:prstGeom>
        </p:spPr>
      </p:pic>
      <p:sp>
        <p:nvSpPr>
          <p:cNvPr id="732" name="Google Shape;732;p35"/>
          <p:cNvSpPr txBox="1">
            <a:spLocks noGrp="1"/>
          </p:cNvSpPr>
          <p:nvPr>
            <p:ph type="ctrTitle" idx="4294967295"/>
          </p:nvPr>
        </p:nvSpPr>
        <p:spPr>
          <a:xfrm>
            <a:off x="1068450" y="1623407"/>
            <a:ext cx="3229200" cy="11598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733" name="Google Shape;733;p35"/>
          <p:cNvSpPr txBox="1">
            <a:spLocks noGrp="1"/>
          </p:cNvSpPr>
          <p:nvPr>
            <p:ph type="body" idx="4294967295"/>
          </p:nvPr>
        </p:nvSpPr>
        <p:spPr>
          <a:xfrm>
            <a:off x="1068450" y="2783207"/>
            <a:ext cx="3229200" cy="86388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1400" smtClean="0"/>
              <a:t>Designed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&amp;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developed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by</a:t>
            </a:r>
            <a:r>
              <a:rPr lang="zh-CN" altLang="en-US" sz="1400" dirty="0"/>
              <a:t> </a:t>
            </a:r>
            <a:r>
              <a:rPr lang="en-US" altLang="zh-CN" sz="1400" dirty="0" err="1" smtClean="0"/>
              <a:t>Bowei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Zhou</a:t>
            </a:r>
            <a:endParaRPr lang="zh-CN" altLang="en-US" sz="14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1400" dirty="0" smtClean="0">
                <a:hlinkClick r:id="rId4"/>
              </a:rPr>
              <a:t>https://b-z.github.io/naruhodo</a:t>
            </a:r>
            <a:endParaRPr sz="1400" dirty="0"/>
          </a:p>
        </p:txBody>
      </p:sp>
      <p:sp>
        <p:nvSpPr>
          <p:cNvPr id="735" name="Google Shape;735;p3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2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Naruhodo</a:t>
            </a:r>
            <a:r>
              <a:rPr lang="en-US" altLang="zh-CN" dirty="0" smtClean="0"/>
              <a:t>?</a:t>
            </a:r>
            <a:endParaRPr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17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inequality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education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opportunity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problem.</a:t>
            </a:r>
            <a:r>
              <a:rPr lang="zh-CN" altLang="en-US" dirty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necessary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government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>
                <a:solidFill>
                  <a:srgbClr val="C00000"/>
                </a:solidFill>
              </a:rPr>
              <a:t>quality </a:t>
            </a:r>
            <a:r>
              <a:rPr lang="en-US" altLang="zh-CN" dirty="0" smtClean="0">
                <a:solidFill>
                  <a:srgbClr val="C00000"/>
                </a:solidFill>
              </a:rPr>
              <a:t>education</a:t>
            </a:r>
            <a:r>
              <a:rPr lang="en-US" altLang="zh-CN" dirty="0"/>
              <a:t>.</a:t>
            </a:r>
            <a:endParaRPr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Ine</a:t>
            </a:r>
            <a:r>
              <a:rPr lang="en-US" altLang="ja-JP" dirty="0"/>
              <a:t>quality </a:t>
            </a:r>
            <a:r>
              <a:rPr lang="en-US" altLang="ja-JP" dirty="0" smtClean="0"/>
              <a:t>of </a:t>
            </a:r>
            <a:r>
              <a:rPr lang="en-US" altLang="zh-CN" dirty="0" smtClean="0"/>
              <a:t>e</a:t>
            </a:r>
            <a:r>
              <a:rPr lang="en-US" altLang="ja-JP" dirty="0" smtClean="0"/>
              <a:t>ducation </a:t>
            </a:r>
            <a:r>
              <a:rPr lang="en-US" altLang="zh-CN" dirty="0" smtClean="0"/>
              <a:t>o</a:t>
            </a:r>
            <a:r>
              <a:rPr lang="en-US" altLang="ja-JP" dirty="0" smtClean="0"/>
              <a:t>pportunity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64" y="1418332"/>
            <a:ext cx="1161052" cy="1161052"/>
          </a:xfrm>
          <a:prstGeom prst="rect">
            <a:avLst/>
          </a:prstGeom>
        </p:spPr>
      </p:pic>
      <p:pic>
        <p:nvPicPr>
          <p:cNvPr id="1026" name="Picture 2" descr="¸å³å¾ç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65" y="2810899"/>
            <a:ext cx="3748690" cy="2108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16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enjoyed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doing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home</a:t>
            </a:r>
            <a:r>
              <a:rPr lang="mr-IN" altLang="zh-CN" dirty="0" smtClean="0"/>
              <a:t>…</a:t>
            </a:r>
            <a:endParaRPr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true </a:t>
            </a:r>
            <a:r>
              <a:rPr lang="en-US" altLang="zh-CN" dirty="0"/>
              <a:t>story about me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6" name="Picture 2" descr="æ°§åé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r="15000"/>
          <a:stretch/>
        </p:blipFill>
        <p:spPr bwMode="auto">
          <a:xfrm>
            <a:off x="3457739" y="2674874"/>
            <a:ext cx="1702676" cy="158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ç«ç°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88" y="3465121"/>
            <a:ext cx="1257616" cy="125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éä¸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4" y="2143573"/>
            <a:ext cx="1963745" cy="13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矢印 1"/>
          <p:cNvSpPr/>
          <p:nvPr/>
        </p:nvSpPr>
        <p:spPr>
          <a:xfrm>
            <a:off x="2833248" y="3351184"/>
            <a:ext cx="380126" cy="22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5581696" y="3280454"/>
                <a:ext cx="2420471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0" smtClean="0">
                          <a:latin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Cu</m:t>
                      </m:r>
                      <m:r>
                        <a:rPr kumimoji="1" lang="en-US" altLang="zh-CN" sz="2400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0" smtClean="0">
                          <a:latin typeface="Cambria Math" charset="0"/>
                        </a:rPr>
                        <m:t>≜2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CuO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696" y="3280454"/>
                <a:ext cx="242047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746" r="-1995"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4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enjoyed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doing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home</a:t>
            </a:r>
            <a:r>
              <a:rPr lang="mr-IN" altLang="zh-CN" dirty="0" smtClean="0"/>
              <a:t>…</a:t>
            </a:r>
            <a:endParaRPr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true </a:t>
            </a:r>
            <a:r>
              <a:rPr lang="en-US" altLang="zh-CN" dirty="0"/>
              <a:t>story about me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2" descr="æ°§åé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r="15000"/>
          <a:stretch/>
        </p:blipFill>
        <p:spPr bwMode="auto">
          <a:xfrm>
            <a:off x="639319" y="2296501"/>
            <a:ext cx="1702676" cy="158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矢印 1"/>
          <p:cNvSpPr/>
          <p:nvPr/>
        </p:nvSpPr>
        <p:spPr>
          <a:xfrm>
            <a:off x="4418920" y="2972811"/>
            <a:ext cx="380126" cy="22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985056" y="4389776"/>
                <a:ext cx="5802101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CuO</m:t>
                      </m:r>
                      <m:r>
                        <a:rPr kumimoji="1" lang="en-US" altLang="zh-CN" sz="2400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charset="0"/>
                            </a:rPr>
                            <m:t>CH</m:t>
                          </m:r>
                        </m:e>
                        <m:sub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COOH</m:t>
                      </m:r>
                      <m:r>
                        <a:rPr kumimoji="1" lang="en-US" altLang="zh-CN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O</m:t>
                      </m:r>
                      <m:r>
                        <a:rPr kumimoji="1" lang="en-US" altLang="zh-CN" sz="2400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Cu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i="0">
                                  <a:latin typeface="Cambria Math" charset="0"/>
                                </a:rPr>
                                <m:t>CH</m:t>
                              </m:r>
                            </m:e>
                            <m:sub>
                              <m:r>
                                <a:rPr kumimoji="1" lang="en-US" altLang="zh-CN" sz="2400" i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charset="0"/>
                            </a:rPr>
                            <m:t>COO</m:t>
                          </m:r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)</m:t>
                          </m:r>
                        </m:e>
                        <m:sub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056" y="4389776"/>
                <a:ext cx="580210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éé¸é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28" y="2239022"/>
            <a:ext cx="25717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ç½éâçå¾çæç´¢ç»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600" y="2058306"/>
            <a:ext cx="1561742" cy="205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48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682186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dirty="0" err="1" smtClean="0"/>
              <a:t>Naruhodo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Japanese</a:t>
            </a:r>
            <a:r>
              <a:rPr lang="zh-CN" altLang="en-US" dirty="0" smtClean="0"/>
              <a:t> </a:t>
            </a:r>
            <a:r>
              <a:rPr lang="en-US" altLang="zh-CN" dirty="0"/>
              <a:t>word,</a:t>
            </a:r>
            <a:r>
              <a:rPr lang="zh-CN" altLang="en-US" dirty="0"/>
              <a:t> </a:t>
            </a:r>
            <a:endParaRPr lang="zh-CN" altLang="en-US" dirty="0" smtClean="0"/>
          </a:p>
          <a:p>
            <a:pPr marL="0" indent="0">
              <a:buNone/>
            </a:pP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means</a:t>
            </a:r>
            <a:endParaRPr lang="zh-CN" altLang="en-US" dirty="0" smtClean="0"/>
          </a:p>
          <a:p>
            <a:pPr marL="0" lvl="0" indent="0" algn="ctr">
              <a:buNone/>
            </a:pPr>
            <a:r>
              <a:rPr lang="en-US" altLang="zh-CN" sz="2400" dirty="0"/>
              <a:t>“</a:t>
            </a:r>
            <a:r>
              <a:rPr lang="en-US" altLang="zh-CN" sz="2400" dirty="0">
                <a:solidFill>
                  <a:srgbClr val="C00000"/>
                </a:solidFill>
              </a:rPr>
              <a:t>I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see!</a:t>
            </a:r>
            <a:r>
              <a:rPr lang="en-US" altLang="zh-CN" sz="2400" dirty="0"/>
              <a:t>”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“</a:t>
            </a:r>
            <a:r>
              <a:rPr lang="en-US" altLang="zh-CN" sz="2400" dirty="0">
                <a:solidFill>
                  <a:srgbClr val="C00000"/>
                </a:solidFill>
              </a:rPr>
              <a:t>A-ha!</a:t>
            </a:r>
            <a:r>
              <a:rPr lang="en-US" altLang="zh-CN" sz="2400" dirty="0"/>
              <a:t>”</a:t>
            </a:r>
            <a:endParaRPr lang="zh-CN" altLang="en-US" sz="2400" dirty="0"/>
          </a:p>
          <a:p>
            <a:pPr marL="0" lvl="0" indent="0">
              <a:buNone/>
            </a:pPr>
            <a:endParaRPr lang="zh-CN" altLang="en-US" dirty="0" smtClean="0"/>
          </a:p>
          <a:p>
            <a:pPr marL="0" lvl="0" indent="0">
              <a:buNone/>
            </a:pP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necessary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oneself,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 </a:t>
            </a:r>
            <a:r>
              <a:rPr lang="en-US" altLang="zh-CN" dirty="0"/>
              <a:t>order to improve scientific </a:t>
            </a:r>
            <a:r>
              <a:rPr lang="en-US" altLang="zh-CN" dirty="0" smtClean="0"/>
              <a:t>literacy.</a:t>
            </a:r>
            <a:endParaRPr lang="zh-CN" alt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zh-CN" altLang="en-US" dirty="0" smtClean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Naruhodo</a:t>
            </a:r>
            <a:r>
              <a:rPr lang="en-US" altLang="zh-CN" dirty="0" smtClean="0"/>
              <a:t>?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10" y="1568105"/>
            <a:ext cx="3936738" cy="2538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78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smtClean="0"/>
              <a:t>we</a:t>
            </a:r>
            <a:r>
              <a:rPr lang="zh-CN" altLang="en-US" smtClean="0"/>
              <a:t> </a:t>
            </a:r>
            <a:r>
              <a:rPr lang="en-US" altLang="zh-CN" dirty="0" smtClean="0"/>
              <a:t>do?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92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" name="図形グループ 2"/>
          <p:cNvGrpSpPr/>
          <p:nvPr/>
        </p:nvGrpSpPr>
        <p:grpSpPr>
          <a:xfrm>
            <a:off x="774946" y="325509"/>
            <a:ext cx="8369054" cy="4325909"/>
            <a:chOff x="669618" y="375751"/>
            <a:chExt cx="8369054" cy="4325909"/>
          </a:xfrm>
        </p:grpSpPr>
        <p:grpSp>
          <p:nvGrpSpPr>
            <p:cNvPr id="2" name="図形グループ 1"/>
            <p:cNvGrpSpPr/>
            <p:nvPr/>
          </p:nvGrpSpPr>
          <p:grpSpPr>
            <a:xfrm>
              <a:off x="2548037" y="375751"/>
              <a:ext cx="6490635" cy="960680"/>
              <a:chOff x="2296828" y="134590"/>
              <a:chExt cx="6490635" cy="960680"/>
            </a:xfrm>
          </p:grpSpPr>
          <p:sp>
            <p:nvSpPr>
              <p:cNvPr id="6" name="角丸四角形吹き出し 5"/>
              <p:cNvSpPr/>
              <p:nvPr/>
            </p:nvSpPr>
            <p:spPr>
              <a:xfrm>
                <a:off x="2296828" y="391886"/>
                <a:ext cx="4495857" cy="703384"/>
              </a:xfrm>
              <a:prstGeom prst="wedgeRoundRectCallout">
                <a:avLst>
                  <a:gd name="adj1" fmla="val 42554"/>
                  <a:gd name="adj2" fmla="val 95490"/>
                  <a:gd name="adj3" fmla="val 16667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Google Shape;578;p19"/>
              <p:cNvSpPr txBox="1">
                <a:spLocks/>
              </p:cNvSpPr>
              <p:nvPr/>
            </p:nvSpPr>
            <p:spPr>
              <a:xfrm>
                <a:off x="2647063" y="134590"/>
                <a:ext cx="6140400" cy="85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rgbClr val="3C78D8"/>
                  </a:buClr>
                  <a:buSzPts val="1800"/>
                </a:pPr>
                <a:r>
                  <a:rPr lang="en-US" altLang="zh-CN" sz="1800" dirty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I want to do experiments at home!</a:t>
                </a:r>
                <a:endParaRPr lang="en-US" sz="1800" dirty="0">
                  <a:solidFill>
                    <a:srgbClr val="3C78D8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</p:grpSp>
        <p:pic>
          <p:nvPicPr>
            <p:cNvPr id="8" name="Picture 2" descr="ãã©ãâçå¾çæç´¢ç»æ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1" t="333" r="13898" b="-333"/>
            <a:stretch/>
          </p:blipFill>
          <p:spPr bwMode="auto">
            <a:xfrm>
              <a:off x="6827114" y="1336431"/>
              <a:ext cx="1577593" cy="186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ãã©ãâçå¾çæç´¢ç»æ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772"/>
            <a:stretch/>
          </p:blipFill>
          <p:spPr bwMode="auto">
            <a:xfrm>
              <a:off x="669618" y="2833635"/>
              <a:ext cx="1485769" cy="186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図形グループ 10"/>
            <p:cNvGrpSpPr/>
            <p:nvPr/>
          </p:nvGrpSpPr>
          <p:grpSpPr>
            <a:xfrm>
              <a:off x="2155387" y="2139483"/>
              <a:ext cx="6490635" cy="960680"/>
              <a:chOff x="2296828" y="134590"/>
              <a:chExt cx="6490635" cy="960680"/>
            </a:xfrm>
          </p:grpSpPr>
          <p:sp>
            <p:nvSpPr>
              <p:cNvPr id="12" name="角丸四角形吹き出し 11"/>
              <p:cNvSpPr/>
              <p:nvPr/>
            </p:nvSpPr>
            <p:spPr>
              <a:xfrm>
                <a:off x="2296828" y="391886"/>
                <a:ext cx="4495857" cy="703384"/>
              </a:xfrm>
              <a:prstGeom prst="wedgeRoundRectCallout">
                <a:avLst>
                  <a:gd name="adj1" fmla="val -44835"/>
                  <a:gd name="adj2" fmla="val 114061"/>
                  <a:gd name="adj3" fmla="val 16667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Google Shape;578;p19"/>
              <p:cNvSpPr txBox="1">
                <a:spLocks/>
              </p:cNvSpPr>
              <p:nvPr/>
            </p:nvSpPr>
            <p:spPr>
              <a:xfrm>
                <a:off x="2647063" y="134590"/>
                <a:ext cx="6140400" cy="85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rgbClr val="3C78D8"/>
                  </a:buClr>
                  <a:buSzPts val="1800"/>
                </a:pPr>
                <a:r>
                  <a:rPr lang="en-US" altLang="ja-JP" sz="1800" dirty="0" smtClean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Let </a:t>
                </a:r>
                <a:r>
                  <a:rPr lang="en-US" altLang="ja-JP" sz="2000" dirty="0" smtClean="0">
                    <a:solidFill>
                      <a:srgbClr val="C00000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AR</a:t>
                </a:r>
                <a:r>
                  <a:rPr lang="zh-CN" altLang="en-US" sz="2000" dirty="0" smtClean="0">
                    <a:solidFill>
                      <a:srgbClr val="C00000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 </a:t>
                </a:r>
                <a:r>
                  <a:rPr lang="en-US" altLang="zh-CN" sz="2000" dirty="0" smtClean="0">
                    <a:solidFill>
                      <a:srgbClr val="C00000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technology</a:t>
                </a:r>
                <a:r>
                  <a:rPr lang="zh-CN" altLang="en-US" sz="1800" dirty="0" smtClean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 </a:t>
                </a:r>
                <a:r>
                  <a:rPr lang="en-US" altLang="zh-CN" sz="1800" dirty="0" smtClean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help</a:t>
                </a:r>
                <a:r>
                  <a:rPr lang="zh-CN" altLang="en-US" sz="1800" dirty="0" smtClean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 </a:t>
                </a:r>
                <a:r>
                  <a:rPr lang="en-US" altLang="zh-CN" sz="1800" dirty="0" smtClean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you.</a:t>
                </a:r>
                <a:endParaRPr lang="en-US" sz="1800" dirty="0">
                  <a:solidFill>
                    <a:srgbClr val="3C78D8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93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</TotalTime>
  <Words>645</Words>
  <Application>Microsoft Macintosh PowerPoint</Application>
  <PresentationFormat>画面に合わせる (16:9)</PresentationFormat>
  <Paragraphs>128</Paragraphs>
  <Slides>25</Slides>
  <Notes>25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2" baseType="lpstr">
      <vt:lpstr>Cambria Math</vt:lpstr>
      <vt:lpstr>Dosis</vt:lpstr>
      <vt:lpstr>ＭＳ Ｐゴシック</vt:lpstr>
      <vt:lpstr>Sniglet</vt:lpstr>
      <vt:lpstr>宋体</vt:lpstr>
      <vt:lpstr>Arial</vt:lpstr>
      <vt:lpstr>Friar template</vt:lpstr>
      <vt:lpstr>Naruhodo!</vt:lpstr>
      <vt:lpstr>Outline</vt:lpstr>
      <vt:lpstr>What is Naruhodo?</vt:lpstr>
      <vt:lpstr>Inequality of education opportunity</vt:lpstr>
      <vt:lpstr>A true story about me</vt:lpstr>
      <vt:lpstr>A true story about me</vt:lpstr>
      <vt:lpstr>What is Naruhodo?</vt:lpstr>
      <vt:lpstr>What can we do?</vt:lpstr>
      <vt:lpstr>PowerPoint プレゼンテーション</vt:lpstr>
      <vt:lpstr>AR (Augmented Reality) technology</vt:lpstr>
      <vt:lpstr>PowerPoint プレゼンテーション</vt:lpstr>
      <vt:lpstr>Print the markers</vt:lpstr>
      <vt:lpstr>Place the markers on your desk</vt:lpstr>
      <vt:lpstr>PowerPoint プレゼンテーション</vt:lpstr>
      <vt:lpstr>How does it work?</vt:lpstr>
      <vt:lpstr>System structure</vt:lpstr>
      <vt:lpstr>Layer-3: AR</vt:lpstr>
      <vt:lpstr>Layer-3: AR</vt:lpstr>
      <vt:lpstr>Layer-3: AR</vt:lpstr>
      <vt:lpstr>Layer-3: AR</vt:lpstr>
      <vt:lpstr>Layer-2: Physical simulation</vt:lpstr>
      <vt:lpstr>Layer-2: Physical simulation</vt:lpstr>
      <vt:lpstr>Layer-1: 3D renderer</vt:lpstr>
      <vt:lpstr>PowerPoint プレゼンテーション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Naruhodo!</dc:title>
  <cp:lastModifiedBy>周伯威</cp:lastModifiedBy>
  <cp:revision>103</cp:revision>
  <dcterms:modified xsi:type="dcterms:W3CDTF">2018-09-18T17:45:00Z</dcterms:modified>
</cp:coreProperties>
</file>